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8" r:id="rId4"/>
    <p:sldId id="294" r:id="rId5"/>
    <p:sldId id="316" r:id="rId6"/>
    <p:sldId id="296" r:id="rId7"/>
    <p:sldId id="297" r:id="rId8"/>
    <p:sldId id="320" r:id="rId9"/>
    <p:sldId id="303" r:id="rId10"/>
    <p:sldId id="302" r:id="rId11"/>
    <p:sldId id="300" r:id="rId12"/>
    <p:sldId id="299" r:id="rId13"/>
    <p:sldId id="317" r:id="rId14"/>
    <p:sldId id="309" r:id="rId15"/>
    <p:sldId id="318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5" autoAdjust="0"/>
    <p:restoredTop sz="94633" autoAdjust="0"/>
  </p:normalViewPr>
  <p:slideViewPr>
    <p:cSldViewPr>
      <p:cViewPr varScale="1">
        <p:scale>
          <a:sx n="74" d="100"/>
          <a:sy n="74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07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309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75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445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85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230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11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470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247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539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221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76E8F-83B2-4730-BA2A-65BF5A6645BC}" type="datetimeFigureOut">
              <a:rPr kumimoji="1" lang="ja-JP" altLang="en-US" smtClean="0"/>
              <a:t>2015/10/14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87BCC-BD13-4E44-9284-A6F6784167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14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683568" y="692696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ja-JP" altLang="ja-JP" dirty="0"/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ja-JP" altLang="ja-JP" dirty="0" smtClean="0"/>
              <a:t/>
            </a:r>
            <a:br>
              <a:rPr lang="ja-JP" altLang="ja-JP" dirty="0" smtClean="0"/>
            </a:br>
            <a:r>
              <a:rPr lang="ja-JP" altLang="ja-JP" sz="3600" dirty="0"/>
              <a:t/>
            </a:r>
            <a:br>
              <a:rPr lang="ja-JP" altLang="ja-JP" sz="3600" dirty="0"/>
            </a:br>
            <a:r>
              <a:rPr lang="en-US" altLang="ja-JP" sz="4900" b="1" dirty="0"/>
              <a:t>Indeterminacy </a:t>
            </a:r>
            <a:r>
              <a:rPr lang="en-US" altLang="ja-JP" sz="4900" b="1" dirty="0" smtClean="0"/>
              <a:t>and creation </a:t>
            </a:r>
            <a:br>
              <a:rPr lang="en-US" altLang="ja-JP" sz="4900" b="1" dirty="0" smtClean="0"/>
            </a:br>
            <a:r>
              <a:rPr lang="en-US" altLang="ja-JP" sz="4900" b="1" dirty="0" smtClean="0"/>
              <a:t>in </a:t>
            </a:r>
            <a:br>
              <a:rPr lang="en-US" altLang="ja-JP" sz="4900" b="1" dirty="0" smtClean="0"/>
            </a:br>
            <a:r>
              <a:rPr lang="en-US" altLang="ja-JP" sz="4900" b="1" dirty="0" smtClean="0"/>
              <a:t>cultural comparison</a:t>
            </a:r>
            <a:r>
              <a:rPr lang="ja-JP" altLang="ja-JP" sz="3600" dirty="0"/>
              <a:t/>
            </a:r>
            <a:br>
              <a:rPr lang="ja-JP" altLang="ja-JP" sz="3600" dirty="0"/>
            </a:br>
            <a:r>
              <a:rPr lang="ja-JP" altLang="ja-JP" sz="4000" dirty="0"/>
              <a:t/>
            </a:r>
            <a:br>
              <a:rPr lang="ja-JP" altLang="ja-JP" sz="4000" dirty="0"/>
            </a:br>
            <a:r>
              <a:rPr lang="en-US" altLang="ja-JP" dirty="0"/>
              <a:t> </a:t>
            </a:r>
            <a:r>
              <a:rPr lang="ja-JP" altLang="ja-JP" dirty="0"/>
              <a:t/>
            </a:r>
            <a:br>
              <a:rPr lang="ja-JP" altLang="ja-JP" dirty="0"/>
            </a:br>
            <a:endParaRPr kumimoji="1" lang="ja-JP" altLang="en-US" dirty="0"/>
          </a:p>
        </p:txBody>
      </p:sp>
      <p:sp>
        <p:nvSpPr>
          <p:cNvPr id="6" name="サブタイトル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Yukio </a:t>
            </a:r>
            <a:r>
              <a:rPr kumimoji="1" lang="en-US" altLang="ja-JP" dirty="0" err="1" smtClean="0">
                <a:solidFill>
                  <a:schemeClr val="tx1"/>
                </a:solidFill>
              </a:rPr>
              <a:t>Irie</a:t>
            </a:r>
            <a:r>
              <a:rPr kumimoji="1" lang="en-US" altLang="ja-JP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altLang="ja-JP" dirty="0">
                <a:solidFill>
                  <a:schemeClr val="tx1"/>
                </a:solidFill>
              </a:rPr>
              <a:t>Osaka University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22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dirty="0" smtClean="0">
                <a:solidFill>
                  <a:srgbClr val="0070C0"/>
                </a:solidFill>
              </a:rPr>
              <a:t>2 </a:t>
            </a:r>
            <a:r>
              <a:rPr lang="en-US" altLang="ja-JP" sz="3200" b="1" dirty="0" err="1" smtClean="0">
                <a:solidFill>
                  <a:srgbClr val="0070C0"/>
                </a:solidFill>
              </a:rPr>
              <a:t>Inditerminacy</a:t>
            </a:r>
            <a:r>
              <a:rPr lang="en-US" altLang="ja-JP" sz="3200" b="1" dirty="0" smtClean="0">
                <a:solidFill>
                  <a:srgbClr val="0070C0"/>
                </a:solidFill>
              </a:rPr>
              <a:t> in cultural comparison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/>
            </a:r>
            <a:br>
              <a:rPr lang="en-US" altLang="ja-JP" sz="3200" b="1" dirty="0" smtClean="0">
                <a:solidFill>
                  <a:srgbClr val="FF0000"/>
                </a:solidFill>
              </a:rPr>
            </a:b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3832" y="1010857"/>
            <a:ext cx="8399276" cy="5822107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Can you divide 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a definition of </a:t>
            </a:r>
            <a:r>
              <a:rPr kumimoji="1" lang="en-US" altLang="ja-JP" dirty="0" smtClean="0"/>
              <a:t>the concept ‘apple’ and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</a:t>
            </a:r>
            <a:r>
              <a:rPr kumimoji="1" lang="en-US" altLang="ja-JP" dirty="0" smtClean="0"/>
              <a:t>    a definition  of the object  &lt;apple&gt;  ?</a:t>
            </a:r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We cannot.</a:t>
            </a:r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(Cf. John L. Austin, Willard v-O. </a:t>
            </a:r>
            <a:r>
              <a:rPr lang="en-US" altLang="ja-JP" dirty="0" err="1"/>
              <a:t>Quine</a:t>
            </a:r>
            <a:r>
              <a:rPr lang="en-US" altLang="ja-JP" dirty="0"/>
              <a:t>, Donald Davidson)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51520" y="83671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52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dirty="0" smtClean="0">
                <a:solidFill>
                  <a:srgbClr val="0070C0"/>
                </a:solidFill>
              </a:rPr>
              <a:t>2 </a:t>
            </a:r>
            <a:r>
              <a:rPr lang="en-US" altLang="ja-JP" sz="3200" b="1" dirty="0" err="1" smtClean="0">
                <a:solidFill>
                  <a:srgbClr val="0070C0"/>
                </a:solidFill>
              </a:rPr>
              <a:t>Inditerminacy</a:t>
            </a:r>
            <a:r>
              <a:rPr lang="en-US" altLang="ja-JP" sz="3200" b="1" dirty="0" smtClean="0">
                <a:solidFill>
                  <a:srgbClr val="0070C0"/>
                </a:solidFill>
              </a:rPr>
              <a:t>  in cultural comparison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/>
            </a:r>
            <a:br>
              <a:rPr lang="en-US" altLang="ja-JP" sz="3200" b="1" dirty="0" smtClean="0">
                <a:solidFill>
                  <a:srgbClr val="FF0000"/>
                </a:solidFill>
              </a:rPr>
            </a:b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866183"/>
            <a:ext cx="8772913" cy="6254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ja-JP" b="1" dirty="0" smtClean="0"/>
              <a:t>（</a:t>
            </a:r>
            <a:r>
              <a:rPr lang="en-US" altLang="ja-JP" b="1" dirty="0"/>
              <a:t>2</a:t>
            </a:r>
            <a:r>
              <a:rPr lang="ja-JP" altLang="ja-JP" b="1" dirty="0" smtClean="0"/>
              <a:t>）</a:t>
            </a:r>
            <a:r>
              <a:rPr lang="en-US" altLang="ja-JP" b="1" dirty="0" smtClean="0"/>
              <a:t>Indeterminacy between </a:t>
            </a:r>
            <a:r>
              <a:rPr lang="en-US" altLang="ja-JP" b="1" dirty="0"/>
              <a:t>conflict in setting a question and conflict in answers to a question.</a:t>
            </a:r>
            <a:endParaRPr lang="ja-JP" altLang="ja-JP" b="1" dirty="0"/>
          </a:p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“Which is </a:t>
            </a:r>
            <a:r>
              <a:rPr lang="en-US" altLang="ja-JP" u="sng" dirty="0" smtClean="0">
                <a:solidFill>
                  <a:srgbClr val="C00000"/>
                </a:solidFill>
              </a:rPr>
              <a:t>eatable</a:t>
            </a:r>
            <a:r>
              <a:rPr lang="en-US" altLang="ja-JP" dirty="0">
                <a:solidFill>
                  <a:srgbClr val="C00000"/>
                </a:solidFill>
              </a:rPr>
              <a:t>?”  </a:t>
            </a:r>
            <a:r>
              <a:rPr lang="en-US" altLang="ja-JP" dirty="0" smtClean="0">
                <a:solidFill>
                  <a:srgbClr val="C00000"/>
                </a:solidFill>
              </a:rPr>
              <a:t> “X is </a:t>
            </a:r>
            <a:r>
              <a:rPr lang="en-US" altLang="ja-JP" u="sng" dirty="0" smtClean="0">
                <a:solidFill>
                  <a:srgbClr val="C00000"/>
                </a:solidFill>
              </a:rPr>
              <a:t>eatable</a:t>
            </a:r>
            <a:r>
              <a:rPr lang="en-US" altLang="ja-JP" dirty="0" smtClean="0">
                <a:solidFill>
                  <a:srgbClr val="C00000"/>
                </a:solidFill>
              </a:rPr>
              <a:t>”</a:t>
            </a:r>
          </a:p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                                      “X is not </a:t>
            </a:r>
            <a:r>
              <a:rPr lang="en-US" altLang="ja-JP" u="sng" dirty="0" smtClean="0">
                <a:solidFill>
                  <a:srgbClr val="C00000"/>
                </a:solidFill>
              </a:rPr>
              <a:t>eatable</a:t>
            </a:r>
            <a:r>
              <a:rPr lang="en-US" altLang="ja-JP" dirty="0" smtClean="0">
                <a:solidFill>
                  <a:srgbClr val="C00000"/>
                </a:solidFill>
              </a:rPr>
              <a:t>, Y </a:t>
            </a:r>
            <a:r>
              <a:rPr lang="en-US" altLang="ja-JP" dirty="0">
                <a:solidFill>
                  <a:srgbClr val="C00000"/>
                </a:solidFill>
              </a:rPr>
              <a:t>is </a:t>
            </a:r>
            <a:r>
              <a:rPr lang="en-US" altLang="ja-JP" u="sng" dirty="0" smtClean="0">
                <a:solidFill>
                  <a:srgbClr val="C00000"/>
                </a:solidFill>
              </a:rPr>
              <a:t>eatable</a:t>
            </a:r>
            <a:r>
              <a:rPr lang="en-US" altLang="ja-JP" dirty="0">
                <a:solidFill>
                  <a:srgbClr val="C00000"/>
                </a:solidFill>
              </a:rPr>
              <a:t>”. </a:t>
            </a:r>
            <a:endParaRPr lang="en-US" altLang="ja-JP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dirty="0" smtClean="0"/>
              <a:t>If two persons understand ‘eatable’ differently,</a:t>
            </a:r>
          </a:p>
          <a:p>
            <a:pPr marL="0" indent="0">
              <a:buNone/>
            </a:pPr>
            <a:r>
              <a:rPr lang="en-US" altLang="ja-JP" dirty="0" smtClean="0"/>
              <a:t>they understand the </a:t>
            </a:r>
            <a:r>
              <a:rPr lang="en-US" altLang="ja-JP" dirty="0"/>
              <a:t>question </a:t>
            </a:r>
            <a:r>
              <a:rPr lang="en-US" altLang="ja-JP" dirty="0" smtClean="0"/>
              <a:t>‘Which is eatable?’ differently</a:t>
            </a:r>
            <a:r>
              <a:rPr lang="en-US" altLang="ja-JP" dirty="0"/>
              <a:t>. 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The difference </a:t>
            </a:r>
          </a:p>
          <a:p>
            <a:pPr marL="0" indent="0">
              <a:buNone/>
            </a:pPr>
            <a:r>
              <a:rPr lang="ja-JP" altLang="en-US" dirty="0" smtClean="0"/>
              <a:t>          ←</a:t>
            </a:r>
            <a:r>
              <a:rPr lang="en-US" altLang="ja-JP" dirty="0" smtClean="0"/>
              <a:t>different understanding of the question</a:t>
            </a:r>
          </a:p>
          <a:p>
            <a:pPr marL="0" indent="0">
              <a:buNone/>
            </a:pPr>
            <a:r>
              <a:rPr lang="en-US" altLang="ja-JP" dirty="0" smtClean="0"/>
              <a:t>          </a:t>
            </a:r>
            <a:r>
              <a:rPr lang="ja-JP" altLang="en-US" dirty="0" smtClean="0"/>
              <a:t>←</a:t>
            </a:r>
            <a:r>
              <a:rPr lang="en-US" altLang="ja-JP" dirty="0" smtClean="0"/>
              <a:t>different cognition of the X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51520" y="83671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52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dirty="0" smtClean="0">
                <a:solidFill>
                  <a:srgbClr val="0070C0"/>
                </a:solidFill>
              </a:rPr>
              <a:t>2 Indeterminacy  in cultural comparison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/>
            </a:r>
            <a:br>
              <a:rPr lang="en-US" altLang="ja-JP" sz="3200" b="1" dirty="0" smtClean="0">
                <a:solidFill>
                  <a:srgbClr val="FF0000"/>
                </a:solidFill>
              </a:rPr>
            </a:b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980728"/>
            <a:ext cx="8399276" cy="57500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From  (1)indeterminacy (between concept and object)</a:t>
            </a:r>
          </a:p>
          <a:p>
            <a:pPr marL="0" indent="0">
              <a:buNone/>
            </a:pPr>
            <a:r>
              <a:rPr lang="en-US" altLang="ja-JP" dirty="0"/>
              <a:t>To compare two cultures A and B is to confirm the common part and </a:t>
            </a:r>
            <a:r>
              <a:rPr lang="en-US" altLang="ja-JP" dirty="0" smtClean="0"/>
              <a:t>the specific differences of A </a:t>
            </a:r>
            <a:r>
              <a:rPr lang="en-US" altLang="ja-JP" dirty="0"/>
              <a:t>and </a:t>
            </a:r>
            <a:r>
              <a:rPr lang="en-US" altLang="ja-JP" dirty="0" smtClean="0"/>
              <a:t>B. </a:t>
            </a:r>
          </a:p>
          <a:p>
            <a:pPr marL="0" indent="0">
              <a:buNone/>
            </a:pPr>
            <a:r>
              <a:rPr lang="en-US" altLang="ja-JP" dirty="0" smtClean="0"/>
              <a:t>But we can not confirm the common part and specific differences  of A and B.</a:t>
            </a:r>
          </a:p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This </a:t>
            </a:r>
            <a:r>
              <a:rPr lang="en-US" altLang="ja-JP" dirty="0">
                <a:solidFill>
                  <a:srgbClr val="C00000"/>
                </a:solidFill>
              </a:rPr>
              <a:t>makes us difficult to compare </a:t>
            </a:r>
            <a:r>
              <a:rPr lang="en-US" altLang="ja-JP" dirty="0" smtClean="0">
                <a:solidFill>
                  <a:srgbClr val="C00000"/>
                </a:solidFill>
              </a:rPr>
              <a:t>two cultures</a:t>
            </a:r>
            <a:r>
              <a:rPr lang="en-US" altLang="ja-JP" dirty="0">
                <a:solidFill>
                  <a:srgbClr val="C00000"/>
                </a:solidFill>
              </a:rPr>
              <a:t>.</a:t>
            </a:r>
            <a:endParaRPr lang="ja-JP" altLang="ja-JP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From (2) indeterminacy (between problem and answer)</a:t>
            </a:r>
          </a:p>
          <a:p>
            <a:pPr marL="0" indent="0">
              <a:buNone/>
            </a:pPr>
            <a:r>
              <a:rPr lang="en-US" altLang="ja-JP" dirty="0" smtClean="0"/>
              <a:t>Cultural conflicts </a:t>
            </a:r>
            <a:r>
              <a:rPr lang="en-US" altLang="ja-JP" dirty="0"/>
              <a:t>are divided into two cases. </a:t>
            </a:r>
            <a:endParaRPr lang="ja-JP" altLang="ja-JP" dirty="0"/>
          </a:p>
          <a:p>
            <a:pPr marL="0" indent="0">
              <a:buNone/>
            </a:pPr>
            <a:r>
              <a:rPr lang="ja-JP" altLang="en-US" dirty="0" smtClean="0"/>
              <a:t> </a:t>
            </a:r>
            <a:r>
              <a:rPr lang="en-US" altLang="ja-JP" dirty="0" smtClean="0"/>
              <a:t>            a conflict </a:t>
            </a:r>
            <a:r>
              <a:rPr lang="en-US" altLang="ja-JP" dirty="0"/>
              <a:t>in setting a question</a:t>
            </a:r>
            <a:endParaRPr lang="ja-JP" altLang="ja-JP" dirty="0"/>
          </a:p>
          <a:p>
            <a:pPr marL="0" indent="0">
              <a:buNone/>
            </a:pPr>
            <a:r>
              <a:rPr lang="ja-JP" altLang="en-US" dirty="0" smtClean="0"/>
              <a:t>　</a:t>
            </a:r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lang="en-US" altLang="ja-JP" dirty="0" smtClean="0"/>
              <a:t>  a conflict </a:t>
            </a:r>
            <a:r>
              <a:rPr lang="en-US" altLang="ja-JP" dirty="0"/>
              <a:t>in </a:t>
            </a:r>
            <a:r>
              <a:rPr lang="en-US" altLang="ja-JP" dirty="0" smtClean="0"/>
              <a:t>answering to </a:t>
            </a:r>
            <a:r>
              <a:rPr lang="en-US" altLang="ja-JP" dirty="0"/>
              <a:t>a </a:t>
            </a:r>
            <a:r>
              <a:rPr lang="en-US" altLang="ja-JP" dirty="0" smtClean="0"/>
              <a:t>question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 smtClean="0"/>
              <a:t>But we </a:t>
            </a:r>
            <a:r>
              <a:rPr lang="en-US" altLang="ja-JP" dirty="0"/>
              <a:t>cannot distinguish </a:t>
            </a:r>
            <a:r>
              <a:rPr lang="en-US" altLang="ja-JP" dirty="0" smtClean="0"/>
              <a:t> these  two conflicts.</a:t>
            </a:r>
          </a:p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This makes us difficult to understand cultural conflicts.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251520" y="83671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52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>
                <a:solidFill>
                  <a:srgbClr val="C00000"/>
                </a:solidFill>
              </a:rPr>
              <a:t>Conclusion:  Indeterminacy and creation</a:t>
            </a:r>
            <a:endParaRPr lang="ja-JP" altLang="ja-JP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ja-JP" dirty="0"/>
              <a:t>・</a:t>
            </a:r>
            <a:r>
              <a:rPr lang="en-US" altLang="ja-JP" dirty="0"/>
              <a:t>The indeterminacy </a:t>
            </a:r>
            <a:r>
              <a:rPr lang="en-US" altLang="ja-JP" dirty="0" smtClean="0"/>
              <a:t>does </a:t>
            </a:r>
            <a:r>
              <a:rPr lang="en-US" altLang="ja-JP" dirty="0"/>
              <a:t>not mean the impossibility of </a:t>
            </a:r>
            <a:r>
              <a:rPr lang="en-US" altLang="ja-JP" dirty="0" smtClean="0"/>
              <a:t>cultural comparison, </a:t>
            </a:r>
            <a:r>
              <a:rPr lang="en-US" altLang="ja-JP" dirty="0"/>
              <a:t>but it just shows </a:t>
            </a:r>
            <a:r>
              <a:rPr lang="en-US" altLang="ja-JP" i="1" u="sng" dirty="0"/>
              <a:t>many possibilities </a:t>
            </a:r>
            <a:r>
              <a:rPr lang="en-US" altLang="ja-JP" dirty="0"/>
              <a:t>of cultural comparison </a:t>
            </a:r>
            <a:r>
              <a:rPr lang="en-US" altLang="ja-JP" dirty="0" smtClean="0"/>
              <a:t>and </a:t>
            </a:r>
            <a:r>
              <a:rPr lang="en-US" altLang="ja-JP" dirty="0"/>
              <a:t>understanding of cultural conflict. 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・</a:t>
            </a:r>
            <a:r>
              <a:rPr lang="en-US" altLang="ja-JP" dirty="0" smtClean="0"/>
              <a:t>The </a:t>
            </a:r>
            <a:r>
              <a:rPr lang="en-US" altLang="ja-JP" dirty="0"/>
              <a:t>indeterminacy means </a:t>
            </a:r>
            <a:r>
              <a:rPr lang="en-US" altLang="ja-JP" dirty="0" smtClean="0"/>
              <a:t>that </a:t>
            </a:r>
            <a:r>
              <a:rPr lang="en-US" altLang="ja-JP" dirty="0"/>
              <a:t>we cannot decide </a:t>
            </a:r>
            <a:r>
              <a:rPr lang="en-US" altLang="ja-JP" i="1" u="sng" dirty="0"/>
              <a:t>theoretically</a:t>
            </a:r>
            <a:r>
              <a:rPr lang="en-US" altLang="ja-JP" dirty="0"/>
              <a:t> </a:t>
            </a:r>
            <a:r>
              <a:rPr lang="en-US" altLang="ja-JP" dirty="0" smtClean="0"/>
              <a:t>how we make cultural comparison and how </a:t>
            </a:r>
            <a:r>
              <a:rPr lang="en-US" altLang="ja-JP" dirty="0"/>
              <a:t>we understand the cultural </a:t>
            </a:r>
            <a:r>
              <a:rPr lang="en-US" altLang="ja-JP" dirty="0" smtClean="0"/>
              <a:t>conflicts.</a:t>
            </a:r>
            <a:endParaRPr lang="ja-JP" altLang="ja-JP" dirty="0"/>
          </a:p>
          <a:p>
            <a:pPr marL="0" indent="0">
              <a:buNone/>
            </a:pPr>
            <a:r>
              <a:rPr lang="ja-JP" altLang="en-US" dirty="0" smtClean="0">
                <a:solidFill>
                  <a:srgbClr val="C00000"/>
                </a:solidFill>
              </a:rPr>
              <a:t>・</a:t>
            </a:r>
            <a:r>
              <a:rPr lang="en-US" altLang="ja-JP" dirty="0" smtClean="0">
                <a:solidFill>
                  <a:srgbClr val="C00000"/>
                </a:solidFill>
              </a:rPr>
              <a:t>Therefore the </a:t>
            </a:r>
            <a:r>
              <a:rPr lang="en-US" altLang="ja-JP" dirty="0">
                <a:solidFill>
                  <a:srgbClr val="C00000"/>
                </a:solidFill>
              </a:rPr>
              <a:t>indeterminacy </a:t>
            </a:r>
            <a:r>
              <a:rPr lang="en-US" altLang="ja-JP" dirty="0" smtClean="0">
                <a:solidFill>
                  <a:srgbClr val="C00000"/>
                </a:solidFill>
              </a:rPr>
              <a:t>gives </a:t>
            </a:r>
            <a:r>
              <a:rPr lang="en-US" altLang="ja-JP" dirty="0">
                <a:solidFill>
                  <a:srgbClr val="C00000"/>
                </a:solidFill>
              </a:rPr>
              <a:t>us the space for </a:t>
            </a:r>
            <a:r>
              <a:rPr lang="en-US" altLang="ja-JP" dirty="0" smtClean="0">
                <a:solidFill>
                  <a:srgbClr val="C00000"/>
                </a:solidFill>
              </a:rPr>
              <a:t>creation </a:t>
            </a:r>
            <a:r>
              <a:rPr lang="en-US" altLang="ja-JP" dirty="0">
                <a:solidFill>
                  <a:srgbClr val="C00000"/>
                </a:solidFill>
              </a:rPr>
              <a:t>of </a:t>
            </a:r>
            <a:r>
              <a:rPr lang="en-US" altLang="ja-JP" dirty="0" smtClean="0">
                <a:solidFill>
                  <a:srgbClr val="C00000"/>
                </a:solidFill>
              </a:rPr>
              <a:t>new cultural judgments </a:t>
            </a:r>
            <a:r>
              <a:rPr lang="en-US" altLang="ja-JP" dirty="0">
                <a:solidFill>
                  <a:srgbClr val="C00000"/>
                </a:solidFill>
              </a:rPr>
              <a:t>and new social </a:t>
            </a:r>
            <a:r>
              <a:rPr lang="en-US" altLang="ja-JP" dirty="0" smtClean="0">
                <a:solidFill>
                  <a:srgbClr val="C00000"/>
                </a:solidFill>
              </a:rPr>
              <a:t>institutions.</a:t>
            </a:r>
            <a:endParaRPr lang="ja-JP" altLang="ja-JP" dirty="0">
              <a:solidFill>
                <a:srgbClr val="C00000"/>
              </a:solidFill>
            </a:endParaRPr>
          </a:p>
          <a:p>
            <a:endParaRPr kumimoji="1" lang="ja-JP" altLang="en-US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179512" y="76470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02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                                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                                </a:t>
            </a:r>
            <a:r>
              <a:rPr lang="en-US" altLang="ja-JP" dirty="0" err="1" smtClean="0"/>
              <a:t>Vielen</a:t>
            </a:r>
            <a:r>
              <a:rPr lang="en-US" altLang="ja-JP" dirty="0" smtClean="0"/>
              <a:t> Dank!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727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15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27584" y="0"/>
            <a:ext cx="7772400" cy="1470025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136904" cy="4104456"/>
          </a:xfrm>
        </p:spPr>
        <p:txBody>
          <a:bodyPr>
            <a:normAutofit/>
          </a:bodyPr>
          <a:lstStyle/>
          <a:p>
            <a:endParaRPr lang="en-US" altLang="ja-JP" b="1" dirty="0" smtClean="0"/>
          </a:p>
          <a:p>
            <a:pPr algn="l"/>
            <a:r>
              <a:rPr lang="en-US" altLang="ja-JP" b="1" dirty="0" smtClean="0">
                <a:solidFill>
                  <a:srgbClr val="FF0000"/>
                </a:solidFill>
              </a:rPr>
              <a:t>Contents:</a:t>
            </a:r>
            <a:endParaRPr lang="en-US" altLang="ja-JP" b="1" dirty="0">
              <a:solidFill>
                <a:srgbClr val="FF0000"/>
              </a:solidFill>
            </a:endParaRPr>
          </a:p>
          <a:p>
            <a:pPr algn="l"/>
            <a:r>
              <a:rPr lang="en-US" altLang="ja-JP" b="1" dirty="0" smtClean="0">
                <a:solidFill>
                  <a:srgbClr val="FF0000"/>
                </a:solidFill>
              </a:rPr>
              <a:t>    1 What </a:t>
            </a:r>
            <a:r>
              <a:rPr lang="en-US" altLang="ja-JP" b="1" dirty="0">
                <a:solidFill>
                  <a:srgbClr val="FF0000"/>
                </a:solidFill>
              </a:rPr>
              <a:t>is the culture in globalizing society</a:t>
            </a:r>
            <a:endParaRPr lang="ja-JP" altLang="ja-JP" dirty="0">
              <a:solidFill>
                <a:srgbClr val="FF0000"/>
              </a:solidFill>
            </a:endParaRPr>
          </a:p>
          <a:p>
            <a:pPr algn="l"/>
            <a:r>
              <a:rPr lang="en-US" altLang="ja-JP" b="1" dirty="0" smtClean="0">
                <a:solidFill>
                  <a:srgbClr val="FF0000"/>
                </a:solidFill>
              </a:rPr>
              <a:t>    2 Indeterminacy  in cultural  comparison</a:t>
            </a:r>
            <a:endParaRPr lang="ja-JP" altLang="ja-JP" dirty="0">
              <a:solidFill>
                <a:srgbClr val="FF0000"/>
              </a:solidFill>
            </a:endParaRPr>
          </a:p>
          <a:p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99022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dirty="0">
                <a:solidFill>
                  <a:srgbClr val="FF0000"/>
                </a:solidFill>
              </a:rPr>
              <a:t>1 What is the culture in globalizing society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i="1" dirty="0" smtClean="0"/>
              <a:t>Collingwood’s thesis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 smtClean="0"/>
              <a:t>“</a:t>
            </a:r>
            <a:r>
              <a:rPr lang="en-US" altLang="ja-JP" dirty="0"/>
              <a:t>Every statement that any body ever makes is made in answer to a question</a:t>
            </a:r>
            <a:r>
              <a:rPr lang="en-US" altLang="ja-JP" dirty="0" smtClean="0"/>
              <a:t>”</a:t>
            </a:r>
          </a:p>
          <a:p>
            <a:pPr marL="0" indent="0">
              <a:buNone/>
            </a:pPr>
            <a:endParaRPr lang="en-US" altLang="ja-JP" sz="2400" dirty="0" smtClean="0"/>
          </a:p>
          <a:p>
            <a:pPr marL="0" indent="0">
              <a:buNone/>
            </a:pPr>
            <a:r>
              <a:rPr lang="en-US" altLang="ja-JP" sz="2400" dirty="0" smtClean="0"/>
              <a:t>(Collingwood, </a:t>
            </a:r>
            <a:r>
              <a:rPr lang="en-US" altLang="ja-JP" sz="2400" i="1" dirty="0" smtClean="0"/>
              <a:t>An </a:t>
            </a:r>
            <a:r>
              <a:rPr lang="en-US" altLang="ja-JP" sz="2400" i="1" dirty="0"/>
              <a:t>Essay on Metaphysics</a:t>
            </a:r>
            <a:r>
              <a:rPr lang="en-US" altLang="ja-JP" sz="2400" dirty="0"/>
              <a:t>, Oxford, 1939, p. 23)</a:t>
            </a:r>
            <a:endParaRPr lang="ja-JP" altLang="ja-JP" sz="2400" dirty="0"/>
          </a:p>
          <a:p>
            <a:pPr marL="0" indent="0">
              <a:buNone/>
            </a:pPr>
            <a:endParaRPr kumimoji="1" lang="ja-JP" altLang="en-US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51520" y="83671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99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dirty="0">
                <a:solidFill>
                  <a:srgbClr val="FF0000"/>
                </a:solidFill>
              </a:rPr>
              <a:t>1 What is the culture in globalizing society</a:t>
            </a:r>
            <a:endParaRPr kumimoji="1" lang="ja-JP" altLang="en-US" sz="3200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51520" y="83671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owner\Documents\AAA\ac2問答文化社会論\10問答としての社会\Social problems without event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08720"/>
            <a:ext cx="7662384" cy="580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95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dirty="0">
                <a:solidFill>
                  <a:srgbClr val="FF0000"/>
                </a:solidFill>
              </a:rPr>
              <a:t>1 What is the culture in globalizing society</a:t>
            </a:r>
            <a:endParaRPr kumimoji="1" lang="ja-JP" altLang="en-US" sz="3200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51520" y="83671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owner\Documents\AAA\ac2問答文化社会論\10問答としての社会\two problems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7679916" cy="4633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631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dirty="0">
                <a:solidFill>
                  <a:srgbClr val="FF0000"/>
                </a:solidFill>
              </a:rPr>
              <a:t>1 What is the culture in globalizing society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96" y="1484784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/>
              <a:t>Culture </a:t>
            </a:r>
            <a:r>
              <a:rPr lang="en-US" altLang="ja-JP" dirty="0" smtClean="0"/>
              <a:t>in the broad sense</a:t>
            </a:r>
          </a:p>
          <a:p>
            <a:pPr marL="0" indent="0">
              <a:buNone/>
            </a:pPr>
            <a:r>
              <a:rPr lang="en-US" altLang="ja-JP" dirty="0" smtClean="0"/>
              <a:t>“</a:t>
            </a:r>
            <a:r>
              <a:rPr lang="en-US" altLang="ja-JP" dirty="0"/>
              <a:t>that complex whole which includes knowledge, belief, art, morals, law, custom, and any other capabilities and habits acquired by man as a member of society</a:t>
            </a:r>
            <a:r>
              <a:rPr lang="en-US" altLang="ja-JP" dirty="0" smtClean="0"/>
              <a:t>”</a:t>
            </a:r>
          </a:p>
          <a:p>
            <a:pPr marL="0" indent="0">
              <a:buNone/>
            </a:pPr>
            <a:r>
              <a:rPr lang="en-US" altLang="ja-JP" dirty="0" smtClean="0"/>
              <a:t> </a:t>
            </a:r>
            <a:r>
              <a:rPr lang="en-US" altLang="ja-JP" dirty="0"/>
              <a:t>(Edward Burnett Tylor, 1832–1917). 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This includes all questions and answers, or problems and solutions, in a society.</a:t>
            </a:r>
            <a:endParaRPr kumimoji="1" lang="ja-JP" altLang="en-US" b="1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51520" y="83671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95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dirty="0">
                <a:solidFill>
                  <a:srgbClr val="FF0000"/>
                </a:solidFill>
              </a:rPr>
              <a:t>1 What is the culture in globalizing society</a:t>
            </a:r>
            <a:endParaRPr kumimoji="1" lang="ja-JP" altLang="en-US" sz="3200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51520" y="83671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owner\Documents\AAA\ac2問答文化社会論\10問答としての社会\social problem and individual problem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728" y="1046995"/>
            <a:ext cx="6220536" cy="5766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95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dirty="0">
                <a:solidFill>
                  <a:srgbClr val="FF0000"/>
                </a:solidFill>
              </a:rPr>
              <a:t>1 What is the culture in globalizing society</a:t>
            </a:r>
            <a:endParaRPr kumimoji="1" lang="ja-JP" altLang="en-US" sz="3200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51520" y="83671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980728"/>
            <a:ext cx="8219256" cy="5721499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The culture </a:t>
            </a:r>
            <a:r>
              <a:rPr lang="en-US" altLang="ja-JP" dirty="0"/>
              <a:t>as presuppositions of social problems </a:t>
            </a:r>
            <a:r>
              <a:rPr lang="en-US" altLang="ja-JP" dirty="0" smtClean="0"/>
              <a:t>are </a:t>
            </a:r>
            <a:r>
              <a:rPr lang="en-US" altLang="ja-JP" i="1" dirty="0" smtClean="0"/>
              <a:t>prior to </a:t>
            </a:r>
            <a:r>
              <a:rPr lang="en-US" altLang="ja-JP" dirty="0" smtClean="0"/>
              <a:t>or </a:t>
            </a:r>
            <a:r>
              <a:rPr lang="en-US" altLang="ja-JP" i="1" dirty="0" smtClean="0"/>
              <a:t>beyond</a:t>
            </a:r>
            <a:r>
              <a:rPr lang="en-US" altLang="ja-JP" dirty="0" smtClean="0"/>
              <a:t> social institutions.</a:t>
            </a:r>
          </a:p>
          <a:p>
            <a:r>
              <a:rPr lang="en-US" altLang="ja-JP" dirty="0" smtClean="0"/>
              <a:t> The culture in </a:t>
            </a:r>
            <a:r>
              <a:rPr lang="en-US" altLang="ja-JP" dirty="0"/>
              <a:t>a globalizing </a:t>
            </a:r>
            <a:r>
              <a:rPr lang="en-US" altLang="ja-JP" dirty="0" smtClean="0"/>
              <a:t>society are </a:t>
            </a:r>
            <a:r>
              <a:rPr lang="en-US" altLang="ja-JP" dirty="0"/>
              <a:t>already multicultural and </a:t>
            </a:r>
            <a:r>
              <a:rPr lang="en-US" altLang="ja-JP" dirty="0" smtClean="0"/>
              <a:t>transcultural.</a:t>
            </a:r>
            <a:r>
              <a:rPr lang="en-US" altLang="ja-JP" dirty="0"/>
              <a:t> </a:t>
            </a:r>
            <a:r>
              <a:rPr lang="en-US" altLang="ja-JP" dirty="0" smtClean="0"/>
              <a:t>Social </a:t>
            </a:r>
            <a:r>
              <a:rPr lang="en-US" altLang="ja-JP" dirty="0"/>
              <a:t>problems here are often caused by </a:t>
            </a:r>
            <a:r>
              <a:rPr lang="en-US" altLang="ja-JP" i="1" dirty="0"/>
              <a:t>cultural </a:t>
            </a:r>
            <a:r>
              <a:rPr lang="en-US" altLang="ja-JP" i="1" dirty="0" smtClean="0"/>
              <a:t>conflicts, which make such social problems </a:t>
            </a:r>
            <a:r>
              <a:rPr lang="en-US" altLang="ja-JP" dirty="0" smtClean="0"/>
              <a:t>difficult </a:t>
            </a:r>
            <a:r>
              <a:rPr lang="en-US" altLang="ja-JP" dirty="0"/>
              <a:t>to solve. </a:t>
            </a:r>
            <a:endParaRPr lang="ja-JP" altLang="ja-JP" dirty="0"/>
          </a:p>
          <a:p>
            <a:r>
              <a:rPr lang="en-US" altLang="ja-JP" dirty="0" smtClean="0"/>
              <a:t>And </a:t>
            </a:r>
            <a:r>
              <a:rPr lang="en-US" altLang="ja-JP" dirty="0"/>
              <a:t>this difficulty comes from </a:t>
            </a:r>
            <a:r>
              <a:rPr lang="en-US" altLang="ja-JP" i="1" dirty="0" smtClean="0"/>
              <a:t>indeterminacy</a:t>
            </a:r>
            <a:r>
              <a:rPr lang="en-US" altLang="ja-JP" dirty="0" smtClean="0"/>
              <a:t> </a:t>
            </a:r>
            <a:r>
              <a:rPr lang="en-US" altLang="ja-JP" dirty="0"/>
              <a:t>in cultural </a:t>
            </a:r>
            <a:r>
              <a:rPr lang="en-US" altLang="ja-JP" dirty="0" smtClean="0"/>
              <a:t>comparison</a:t>
            </a:r>
            <a:r>
              <a:rPr lang="en-US" altLang="ja-JP" dirty="0"/>
              <a:t>.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782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altLang="ja-JP" sz="3200" b="1" dirty="0" smtClean="0">
                <a:solidFill>
                  <a:srgbClr val="0070C0"/>
                </a:solidFill>
              </a:rPr>
              <a:t>2 Indeterminacy  in cultural comparison</a:t>
            </a:r>
            <a:r>
              <a:rPr lang="en-US" altLang="ja-JP" sz="3200" b="1" dirty="0" smtClean="0">
                <a:solidFill>
                  <a:srgbClr val="FF0000"/>
                </a:solidFill>
              </a:rPr>
              <a:t/>
            </a:r>
            <a:br>
              <a:rPr lang="en-US" altLang="ja-JP" sz="3200" b="1" dirty="0" smtClean="0">
                <a:solidFill>
                  <a:srgbClr val="FF0000"/>
                </a:solidFill>
              </a:rPr>
            </a:b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860275"/>
            <a:ext cx="9217024" cy="56780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 smtClean="0"/>
              <a:t>Indeterminacy </a:t>
            </a:r>
            <a:r>
              <a:rPr lang="en-US" altLang="ja-JP" b="1" dirty="0"/>
              <a:t>in cultural comparison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b="1" dirty="0" smtClean="0"/>
              <a:t> (</a:t>
            </a:r>
            <a:r>
              <a:rPr lang="en-US" altLang="ja-JP" b="1" dirty="0"/>
              <a:t>1) </a:t>
            </a:r>
            <a:r>
              <a:rPr lang="en-US" altLang="ja-JP" b="1" dirty="0" smtClean="0"/>
              <a:t>Indeterminacy </a:t>
            </a:r>
            <a:r>
              <a:rPr lang="en-US" altLang="ja-JP" b="1" dirty="0"/>
              <a:t>between difference of </a:t>
            </a:r>
            <a:r>
              <a:rPr lang="en-US" altLang="ja-JP" b="1" dirty="0" smtClean="0"/>
              <a:t>concepts and </a:t>
            </a:r>
            <a:r>
              <a:rPr lang="en-US" altLang="ja-JP" b="1" dirty="0"/>
              <a:t>difference of </a:t>
            </a:r>
            <a:r>
              <a:rPr lang="en-US" altLang="ja-JP" b="1" dirty="0" smtClean="0"/>
              <a:t>objects 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>
                <a:solidFill>
                  <a:srgbClr val="C00000"/>
                </a:solidFill>
              </a:rPr>
              <a:t> </a:t>
            </a:r>
            <a:r>
              <a:rPr lang="en-US" altLang="ja-JP" dirty="0" smtClean="0">
                <a:solidFill>
                  <a:srgbClr val="C00000"/>
                </a:solidFill>
              </a:rPr>
              <a:t>    ‘This </a:t>
            </a:r>
            <a:r>
              <a:rPr lang="en-US" altLang="ja-JP" dirty="0">
                <a:solidFill>
                  <a:srgbClr val="C00000"/>
                </a:solidFill>
              </a:rPr>
              <a:t>is </a:t>
            </a:r>
            <a:r>
              <a:rPr lang="en-US" altLang="ja-JP" dirty="0" smtClean="0">
                <a:solidFill>
                  <a:srgbClr val="C00000"/>
                </a:solidFill>
              </a:rPr>
              <a:t>eatable’.</a:t>
            </a:r>
          </a:p>
          <a:p>
            <a:pPr marL="0" indent="0">
              <a:buNone/>
            </a:pPr>
            <a:r>
              <a:rPr lang="ja-JP" altLang="en-US" dirty="0" smtClean="0">
                <a:solidFill>
                  <a:srgbClr val="C00000"/>
                </a:solidFill>
              </a:rPr>
              <a:t>    </a:t>
            </a:r>
            <a:r>
              <a:rPr lang="en-US" altLang="ja-JP" dirty="0" smtClean="0">
                <a:solidFill>
                  <a:srgbClr val="C00000"/>
                </a:solidFill>
              </a:rPr>
              <a:t> </a:t>
            </a:r>
            <a:r>
              <a:rPr lang="en-US" altLang="ja-JP" dirty="0">
                <a:solidFill>
                  <a:srgbClr val="C00000"/>
                </a:solidFill>
              </a:rPr>
              <a:t>‘This is </a:t>
            </a:r>
            <a:r>
              <a:rPr lang="en-US" altLang="ja-JP" dirty="0" smtClean="0">
                <a:solidFill>
                  <a:srgbClr val="C00000"/>
                </a:solidFill>
              </a:rPr>
              <a:t>uneatable’.</a:t>
            </a:r>
          </a:p>
          <a:p>
            <a:pPr marL="0" indent="0">
              <a:buNone/>
            </a:pPr>
            <a:r>
              <a:rPr lang="en-US" altLang="ja-JP" dirty="0" smtClean="0"/>
              <a:t>Here are two </a:t>
            </a:r>
            <a:r>
              <a:rPr lang="en-US" altLang="ja-JP" dirty="0"/>
              <a:t>possible </a:t>
            </a:r>
            <a:r>
              <a:rPr lang="en-US" altLang="ja-JP" b="1" dirty="0" smtClean="0"/>
              <a:t>cases;</a:t>
            </a:r>
          </a:p>
          <a:p>
            <a:pPr marL="0" indent="0">
              <a:buNone/>
            </a:pPr>
            <a:r>
              <a:rPr lang="en-US" altLang="ja-JP" b="1" dirty="0" smtClean="0"/>
              <a:t>The </a:t>
            </a:r>
            <a:r>
              <a:rPr lang="en-US" altLang="ja-JP" b="1" dirty="0"/>
              <a:t>difference </a:t>
            </a:r>
            <a:r>
              <a:rPr lang="ja-JP" altLang="en-US" b="1" dirty="0" smtClean="0"/>
              <a:t>←</a:t>
            </a:r>
            <a:r>
              <a:rPr lang="en-US" altLang="ja-JP" b="1" dirty="0" smtClean="0"/>
              <a:t> different understanding  of</a:t>
            </a:r>
          </a:p>
          <a:p>
            <a:pPr marL="0" indent="0">
              <a:buNone/>
            </a:pPr>
            <a:r>
              <a:rPr lang="ja-JP" altLang="en-US" b="1" dirty="0"/>
              <a:t>　</a:t>
            </a:r>
            <a:r>
              <a:rPr lang="ja-JP" altLang="en-US" b="1" dirty="0" smtClean="0"/>
              <a:t>　　　　　　　　　　　</a:t>
            </a:r>
            <a:r>
              <a:rPr lang="en-US" altLang="ja-JP" b="1" dirty="0" smtClean="0"/>
              <a:t>the </a:t>
            </a:r>
            <a:r>
              <a:rPr lang="en-US" altLang="ja-JP" b="1" dirty="0"/>
              <a:t>concept ‘</a:t>
            </a:r>
            <a:r>
              <a:rPr lang="en-US" altLang="ja-JP" b="1" dirty="0" smtClean="0"/>
              <a:t>eatable</a:t>
            </a:r>
            <a:r>
              <a:rPr lang="en-US" altLang="ja-JP" b="1" dirty="0"/>
              <a:t>’. </a:t>
            </a:r>
            <a:endParaRPr lang="en-US" altLang="ja-JP" b="1" dirty="0" smtClean="0"/>
          </a:p>
          <a:p>
            <a:pPr marL="0" indent="0">
              <a:buNone/>
            </a:pPr>
            <a:r>
              <a:rPr lang="ja-JP" altLang="en-US" b="1" dirty="0" smtClean="0"/>
              <a:t>　　　　　　　　　← </a:t>
            </a:r>
            <a:r>
              <a:rPr lang="en-US" altLang="ja-JP" b="1" dirty="0" smtClean="0"/>
              <a:t>different cognition of the </a:t>
            </a:r>
            <a:r>
              <a:rPr lang="en-US" altLang="ja-JP" b="1" dirty="0"/>
              <a:t>object. </a:t>
            </a:r>
            <a:endParaRPr kumimoji="1" lang="ja-JP" altLang="en-US" b="1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251520" y="83671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52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2685</TotalTime>
  <Words>560</Words>
  <Application>Microsoft Office PowerPoint</Application>
  <PresentationFormat>画面に合わせる (4:3)</PresentationFormat>
  <Paragraphs>72</Paragraphs>
  <Slides>15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Office ​​テーマ</vt:lpstr>
      <vt:lpstr>  Indeterminacy and creation  in  cultural comparison    </vt:lpstr>
      <vt:lpstr>PowerPoint プレゼンテーション</vt:lpstr>
      <vt:lpstr>1 What is the culture in globalizing society</vt:lpstr>
      <vt:lpstr>1 What is the culture in globalizing society</vt:lpstr>
      <vt:lpstr>1 What is the culture in globalizing society</vt:lpstr>
      <vt:lpstr>1 What is the culture in globalizing society</vt:lpstr>
      <vt:lpstr>1 What is the culture in globalizing society</vt:lpstr>
      <vt:lpstr>1 What is the culture in globalizing society</vt:lpstr>
      <vt:lpstr>2 Indeterminacy  in cultural comparison </vt:lpstr>
      <vt:lpstr>2 Inditerminacy in cultural comparison </vt:lpstr>
      <vt:lpstr>2 Inditerminacy  in cultural comparison </vt:lpstr>
      <vt:lpstr>2 Indeterminacy  in cultural comparison 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Reflectiveness of Society 　 ---- Nationalism, Idealism, and Social Constructionism -----</dc:title>
  <dc:creator>哲学哲学史助教室2</dc:creator>
  <cp:lastModifiedBy>owner</cp:lastModifiedBy>
  <cp:revision>64</cp:revision>
  <dcterms:created xsi:type="dcterms:W3CDTF">2013-09-11T13:43:16Z</dcterms:created>
  <dcterms:modified xsi:type="dcterms:W3CDTF">2015-10-14T13:21:41Z</dcterms:modified>
</cp:coreProperties>
</file>